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8" r:id="rId6"/>
    <p:sldId id="261" r:id="rId7"/>
    <p:sldId id="283" r:id="rId8"/>
    <p:sldId id="285" r:id="rId9"/>
    <p:sldId id="286" r:id="rId10"/>
    <p:sldId id="287" r:id="rId11"/>
    <p:sldId id="288" r:id="rId12"/>
    <p:sldId id="289" r:id="rId13"/>
    <p:sldId id="294" r:id="rId14"/>
    <p:sldId id="295" r:id="rId15"/>
    <p:sldId id="296" r:id="rId16"/>
    <p:sldId id="259" r:id="rId17"/>
    <p:sldId id="284" r:id="rId18"/>
    <p:sldId id="291" r:id="rId19"/>
    <p:sldId id="290" r:id="rId20"/>
    <p:sldId id="292" r:id="rId21"/>
    <p:sldId id="293" r:id="rId22"/>
    <p:sldId id="262" r:id="rId23"/>
    <p:sldId id="297" r:id="rId24"/>
    <p:sldId id="298" r:id="rId25"/>
    <p:sldId id="299" r:id="rId26"/>
    <p:sldId id="266" r:id="rId27"/>
    <p:sldId id="301" r:id="rId28"/>
    <p:sldId id="26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FD"/>
    <a:srgbClr val="067F9C"/>
    <a:srgbClr val="0C596D"/>
    <a:srgbClr val="79AE02"/>
    <a:srgbClr val="014E52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2/28/2020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US" noProof="0" smtClean="0"/>
              <a:t>2/28/2020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is more accurate and trustworthy due to human  verified labels, unlike unsupervised where the model learns and discovers patterns from the data by itself.</a:t>
            </a:r>
          </a:p>
          <a:p>
            <a:r>
              <a:rPr lang="en-US" dirty="0"/>
              <a:t>There is also reinforcement learning.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0755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is more accurate and trustworthy due to human  verified labels, unlike unsupervised where the model learns and discovers patterns from the data by itself.</a:t>
            </a:r>
          </a:p>
          <a:p>
            <a:r>
              <a:rPr lang="en-US" dirty="0"/>
              <a:t>There is also reinforcement learning.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108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learning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lowers the task of creating new feature extractor for each and every problem.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64970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learning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lowers the task of creating new feature extractor for each and every problem.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9949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learning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lowers the task of creating new feature extractor for each and every problem.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268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tx1"/>
                </a:solidFill>
              </a:rPr>
              <a:pPr/>
              <a:t>‹#›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  <a:p>
            <a:pPr lvl="0"/>
            <a:endParaRPr lang="en-US" noProof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Section Header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23992" y="130840"/>
            <a:ext cx="11944014" cy="4360613"/>
          </a:xfrm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</p:spPr>
        <p:txBody>
          <a:bodyPr/>
          <a:lstStyle/>
          <a:p>
            <a:r>
              <a:rPr lang="en-US" dirty="0"/>
              <a:t>Introduction to Deep Learning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Stanley Dukor</a:t>
            </a:r>
          </a:p>
        </p:txBody>
      </p:sp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-  Neural Networks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39"/>
            <a:ext cx="11174185" cy="2766061"/>
          </a:xfrm>
        </p:spPr>
        <p:txBody>
          <a:bodyPr/>
          <a:lstStyle/>
          <a:p>
            <a:pPr fontAlgn="base"/>
            <a:r>
              <a:rPr lang="en-US" dirty="0"/>
              <a:t>Artificial Neural Networks are brain-inspired systems which are intended to </a:t>
            </a:r>
            <a:r>
              <a:rPr lang="en-US" dirty="0">
                <a:solidFill>
                  <a:srgbClr val="01C6FD"/>
                </a:solidFill>
              </a:rPr>
              <a:t>replicate the way we humans learn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Neural networks consist of input and output layers, as well as (in most cases) a hidden layer consisting of units that transform the input into something that the output layer can use.</a:t>
            </a:r>
          </a:p>
          <a:p>
            <a:pPr fontAlgn="base"/>
            <a:r>
              <a:rPr lang="en-US" dirty="0"/>
              <a:t>Each layer is represented as a series of neurons and </a:t>
            </a:r>
            <a:r>
              <a:rPr lang="en-US" dirty="0">
                <a:solidFill>
                  <a:srgbClr val="01C6FD"/>
                </a:solidFill>
              </a:rPr>
              <a:t>progressively extracts higher and higher-level features</a:t>
            </a:r>
            <a:r>
              <a:rPr lang="en-US" dirty="0"/>
              <a:t> of the input until the final layer essentially makes a decision about what the input shows.</a:t>
            </a:r>
          </a:p>
          <a:p>
            <a:pPr fontAlgn="base"/>
            <a:r>
              <a:rPr lang="en-US" dirty="0"/>
              <a:t>The more layers the network has, the higher level features it will learn.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3DFCA1E-DA7B-46CB-B777-B6F90089C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857" y="4347019"/>
            <a:ext cx="4856285" cy="23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E2CCEA-DA59-462A-AA3D-0D7AF1B4588D}"/>
              </a:ext>
            </a:extLst>
          </p:cNvPr>
          <p:cNvSpPr/>
          <p:nvPr/>
        </p:nvSpPr>
        <p:spPr>
          <a:xfrm>
            <a:off x="8666284" y="5229706"/>
            <a:ext cx="32757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Basic Feedforward Neural Network.</a:t>
            </a:r>
          </a:p>
        </p:txBody>
      </p:sp>
    </p:spTree>
    <p:extLst>
      <p:ext uri="{BB962C8B-B14F-4D97-AF65-F5344CB8AC3E}">
        <p14:creationId xmlns:p14="http://schemas.microsoft.com/office/powerpoint/2010/main" val="2173154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-  The Neuron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907" y="4918416"/>
            <a:ext cx="11174185" cy="1781323"/>
          </a:xfrm>
        </p:spPr>
        <p:txBody>
          <a:bodyPr/>
          <a:lstStyle/>
          <a:p>
            <a:pPr fontAlgn="base"/>
            <a:r>
              <a:rPr lang="en-US" dirty="0"/>
              <a:t>An artificial neuron contains a </a:t>
            </a:r>
            <a:r>
              <a:rPr lang="en-US" dirty="0">
                <a:solidFill>
                  <a:srgbClr val="01C6FD"/>
                </a:solidFill>
              </a:rPr>
              <a:t>nonlinear activation </a:t>
            </a:r>
            <a:r>
              <a:rPr lang="en-US" dirty="0"/>
              <a:t>function and has several incoming and outgoing </a:t>
            </a:r>
            <a:r>
              <a:rPr lang="en-US" dirty="0">
                <a:solidFill>
                  <a:srgbClr val="01C6FD"/>
                </a:solidFill>
              </a:rPr>
              <a:t>weighted connections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Neurons are </a:t>
            </a:r>
            <a:r>
              <a:rPr lang="en-US" dirty="0">
                <a:solidFill>
                  <a:srgbClr val="01C6FD"/>
                </a:solidFill>
              </a:rPr>
              <a:t>trained to filter and detect specific features or patterns</a:t>
            </a:r>
            <a:r>
              <a:rPr lang="en-US" dirty="0"/>
              <a:t> (e.g. edge, nose) by receiving weighted input, transforming it with the activation function und passing it to the outgoing connections.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70B070-F67D-4E4E-9104-DA59CD182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94" y="1791432"/>
            <a:ext cx="94964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50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-  Popular types of Neural Networks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211" y="6370092"/>
            <a:ext cx="3887246" cy="444891"/>
          </a:xfrm>
        </p:spPr>
        <p:txBody>
          <a:bodyPr/>
          <a:lstStyle/>
          <a:p>
            <a:pPr marL="0" indent="0" algn="ctr" fontAlgn="base">
              <a:buNone/>
            </a:pPr>
            <a:r>
              <a:rPr lang="en-US" dirty="0"/>
              <a:t>Recurrent Neural Network (RNNs)</a:t>
            </a:r>
          </a:p>
        </p:txBody>
      </p:sp>
      <p:pic>
        <p:nvPicPr>
          <p:cNvPr id="5127" name="Picture 7">
            <a:extLst>
              <a:ext uri="{FF2B5EF4-FFF2-40B4-BE49-F238E27FC236}">
                <a16:creationId xmlns:a16="http://schemas.microsoft.com/office/drawing/2014/main" id="{BD683AA8-E8E8-4875-B9AB-8089CD85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177" y="1323975"/>
            <a:ext cx="38100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BEAF55DE-553E-4F67-B16A-E74AF2BFA9A3}"/>
              </a:ext>
            </a:extLst>
          </p:cNvPr>
          <p:cNvSpPr/>
          <p:nvPr/>
        </p:nvSpPr>
        <p:spPr>
          <a:xfrm>
            <a:off x="8546122" y="3623138"/>
            <a:ext cx="334109" cy="949569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129" name="Picture 9">
            <a:extLst>
              <a:ext uri="{FF2B5EF4-FFF2-40B4-BE49-F238E27FC236}">
                <a16:creationId xmlns:a16="http://schemas.microsoft.com/office/drawing/2014/main" id="{719809C8-D204-4C28-9EA1-D4BC4576A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524" y="4766846"/>
            <a:ext cx="5110621" cy="159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>
            <a:extLst>
              <a:ext uri="{FF2B5EF4-FFF2-40B4-BE49-F238E27FC236}">
                <a16:creationId xmlns:a16="http://schemas.microsoft.com/office/drawing/2014/main" id="{F41F3B8D-77D2-4F49-B717-860C549C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55" y="1384585"/>
            <a:ext cx="3313967" cy="192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>
            <a:extLst>
              <a:ext uri="{FF2B5EF4-FFF2-40B4-BE49-F238E27FC236}">
                <a16:creationId xmlns:a16="http://schemas.microsoft.com/office/drawing/2014/main" id="{8A9B1FEF-F505-48F9-87B7-14FC39C8B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38" y="4663103"/>
            <a:ext cx="4798400" cy="170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D41C9872-70D3-42BF-8B5E-C618750327DE}"/>
              </a:ext>
            </a:extLst>
          </p:cNvPr>
          <p:cNvSpPr/>
          <p:nvPr/>
        </p:nvSpPr>
        <p:spPr>
          <a:xfrm>
            <a:off x="2950183" y="3623138"/>
            <a:ext cx="334109" cy="949569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670CC337-E78F-4204-ACC2-B1BB00ECAAA2}"/>
              </a:ext>
            </a:extLst>
          </p:cNvPr>
          <p:cNvSpPr txBox="1">
            <a:spLocks/>
          </p:cNvSpPr>
          <p:nvPr/>
        </p:nvSpPr>
        <p:spPr>
          <a:xfrm>
            <a:off x="888387" y="6413107"/>
            <a:ext cx="4457699" cy="444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en-US" dirty="0"/>
              <a:t>Convolutional Neural Network (CNNs)</a:t>
            </a:r>
          </a:p>
        </p:txBody>
      </p:sp>
    </p:spTree>
    <p:extLst>
      <p:ext uri="{BB962C8B-B14F-4D97-AF65-F5344CB8AC3E}">
        <p14:creationId xmlns:p14="http://schemas.microsoft.com/office/powerpoint/2010/main" val="2128175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7B128-5866-4067-9B7F-0E73E6CBF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Deep Learning</a:t>
            </a:r>
          </a:p>
        </p:txBody>
      </p:sp>
      <p:pic>
        <p:nvPicPr>
          <p:cNvPr id="11" name="Picture Placeholder 10" descr="Divider slide accent image">
            <a:extLst>
              <a:ext uri="{FF2B5EF4-FFF2-40B4-BE49-F238E27FC236}">
                <a16:creationId xmlns:a16="http://schemas.microsoft.com/office/drawing/2014/main" id="{E8D5AD70-28A1-4A01-AE97-1F4CBFF499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EB8303B-9502-480C-9C51-6EF9094D5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085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611014"/>
            <a:ext cx="11174186" cy="369332"/>
          </a:xfrm>
        </p:spPr>
        <p:txBody>
          <a:bodyPr/>
          <a:lstStyle/>
          <a:p>
            <a:r>
              <a:rPr lang="en-US" sz="2000" dirty="0"/>
              <a:t>A long time ago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08453-8B66-475D-BC9B-B4E0A60C0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519969"/>
            <a:ext cx="88963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27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611014"/>
            <a:ext cx="11174186" cy="369332"/>
          </a:xfrm>
        </p:spPr>
        <p:txBody>
          <a:bodyPr/>
          <a:lstStyle/>
          <a:p>
            <a:r>
              <a:rPr lang="en-US" sz="2000" dirty="0"/>
              <a:t>Deep Learning in Computer Vision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19E691-B2DA-4680-B1F4-315597CD2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49" y="1334159"/>
            <a:ext cx="8570302" cy="519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34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Why deep learning in impacting the world now?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670D798-09DF-4CF1-943E-EED2EAF64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3977" r="7760" b="15528"/>
          <a:stretch/>
        </p:blipFill>
        <p:spPr bwMode="auto">
          <a:xfrm>
            <a:off x="701291" y="2606918"/>
            <a:ext cx="3264040" cy="164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A7C09A0-1EEA-4D51-BF13-DC64EA706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6" b="11891"/>
          <a:stretch/>
        </p:blipFill>
        <p:spPr bwMode="auto">
          <a:xfrm>
            <a:off x="8016471" y="2699237"/>
            <a:ext cx="3474238" cy="145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3FAFC5A-1100-464E-8F6B-E0812F2B3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1" r="13466" b="12215"/>
          <a:stretch/>
        </p:blipFill>
        <p:spPr bwMode="auto">
          <a:xfrm>
            <a:off x="5063419" y="2214358"/>
            <a:ext cx="1939976" cy="242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8B7BBD-3C71-47AD-B8FE-16A20E1BAB30}"/>
              </a:ext>
            </a:extLst>
          </p:cNvPr>
          <p:cNvSpPr txBox="1"/>
          <p:nvPr/>
        </p:nvSpPr>
        <p:spPr>
          <a:xfrm>
            <a:off x="1414514" y="4783016"/>
            <a:ext cx="1837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1C6FD"/>
                </a:solidFill>
              </a:rPr>
              <a:t>Massive Data</a:t>
            </a:r>
            <a:endParaRPr lang="en-GB" sz="2000" b="1" dirty="0">
              <a:solidFill>
                <a:srgbClr val="01C6FD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BAA55D-E676-4C6B-86E8-F9EBE7ED1765}"/>
              </a:ext>
            </a:extLst>
          </p:cNvPr>
          <p:cNvSpPr txBox="1"/>
          <p:nvPr/>
        </p:nvSpPr>
        <p:spPr>
          <a:xfrm>
            <a:off x="5177203" y="4783016"/>
            <a:ext cx="1837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1C6FD"/>
                </a:solidFill>
              </a:rPr>
              <a:t>Modern Algorithms</a:t>
            </a:r>
            <a:endParaRPr lang="en-GB" sz="2000" b="1" dirty="0">
              <a:solidFill>
                <a:srgbClr val="01C6F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DA8AE6-1576-46E0-B9E4-85088AFCDFD8}"/>
              </a:ext>
            </a:extLst>
          </p:cNvPr>
          <p:cNvSpPr txBox="1"/>
          <p:nvPr/>
        </p:nvSpPr>
        <p:spPr>
          <a:xfrm>
            <a:off x="8939893" y="4783016"/>
            <a:ext cx="1837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1C6FD"/>
                </a:solidFill>
              </a:rPr>
              <a:t>Computation Powerhouse</a:t>
            </a:r>
            <a:endParaRPr lang="en-GB" sz="2000" b="1" dirty="0">
              <a:solidFill>
                <a:srgbClr val="01C6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31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Deep Learning vs Machine Learning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39"/>
            <a:ext cx="5649685" cy="4894745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C596D"/>
                </a:solidFill>
              </a:rPr>
              <a:t>Dee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Require a massive amount of data to perform perfectly.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Performance does not rely on hand-crafted features and performs a hierarchical method of feature extraction (which means it learns features layer-wise).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Relies on high-end machines (GPUs are integral).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Needs a long time to train because of the presence of a huge number of parameters.</a:t>
            </a:r>
            <a:endParaRPr lang="en-US" sz="2000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B69B8326-5F9B-4DC3-B5B7-EC803FB7FDEC}"/>
              </a:ext>
            </a:extLst>
          </p:cNvPr>
          <p:cNvSpPr txBox="1">
            <a:spLocks/>
          </p:cNvSpPr>
          <p:nvPr/>
        </p:nvSpPr>
        <p:spPr>
          <a:xfrm>
            <a:off x="6096000" y="1463040"/>
            <a:ext cx="5649685" cy="48947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0C596D"/>
                </a:solidFill>
              </a:rPr>
              <a:t>Machine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Performs well even if the volume of the dataset is small.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Performance depends on hand-crafted features as inputs.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Can be performed on low-end machines. (CPU should do).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Needs much less time to train, from a few seconds to a couple of hours.</a:t>
            </a:r>
          </a:p>
        </p:txBody>
      </p:sp>
    </p:spTree>
    <p:extLst>
      <p:ext uri="{BB962C8B-B14F-4D97-AF65-F5344CB8AC3E}">
        <p14:creationId xmlns:p14="http://schemas.microsoft.com/office/powerpoint/2010/main" val="2504698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Applications of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B7BBD-3C71-47AD-B8FE-16A20E1BAB30}"/>
              </a:ext>
            </a:extLst>
          </p:cNvPr>
          <p:cNvSpPr txBox="1"/>
          <p:nvPr/>
        </p:nvSpPr>
        <p:spPr>
          <a:xfrm>
            <a:off x="1414514" y="4783016"/>
            <a:ext cx="1837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1C6FD"/>
                </a:solidFill>
              </a:rPr>
              <a:t>Speech Recognition</a:t>
            </a:r>
            <a:endParaRPr lang="en-GB" sz="2000" b="1" dirty="0">
              <a:solidFill>
                <a:srgbClr val="01C6FD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BAA55D-E676-4C6B-86E8-F9EBE7ED1765}"/>
              </a:ext>
            </a:extLst>
          </p:cNvPr>
          <p:cNvSpPr txBox="1"/>
          <p:nvPr/>
        </p:nvSpPr>
        <p:spPr>
          <a:xfrm>
            <a:off x="5177203" y="4783016"/>
            <a:ext cx="1837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1C6FD"/>
                </a:solidFill>
              </a:rPr>
              <a:t>Computer Vision</a:t>
            </a:r>
            <a:endParaRPr lang="en-GB" sz="2000" b="1" dirty="0">
              <a:solidFill>
                <a:srgbClr val="01C6F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DA8AE6-1576-46E0-B9E4-85088AFCDFD8}"/>
              </a:ext>
            </a:extLst>
          </p:cNvPr>
          <p:cNvSpPr txBox="1"/>
          <p:nvPr/>
        </p:nvSpPr>
        <p:spPr>
          <a:xfrm>
            <a:off x="8939893" y="4783016"/>
            <a:ext cx="1837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1C6FD"/>
                </a:solidFill>
              </a:rPr>
              <a:t>Natural Language Processing</a:t>
            </a:r>
            <a:endParaRPr lang="en-GB" sz="2000" b="1" dirty="0">
              <a:solidFill>
                <a:srgbClr val="01C6FD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D0FFAC-12F1-402D-9151-7C75D3AC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22" y="2213707"/>
            <a:ext cx="2429607" cy="242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E65F6BC-8996-440F-90E8-84D8F8D2F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96"/>
          <a:stretch/>
        </p:blipFill>
        <p:spPr bwMode="auto">
          <a:xfrm>
            <a:off x="4399614" y="2251545"/>
            <a:ext cx="3392770" cy="253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3E5167D-9318-4CB2-BE0B-452F7E17B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9"/>
          <a:stretch/>
        </p:blipFill>
        <p:spPr bwMode="auto">
          <a:xfrm>
            <a:off x="8438731" y="2008288"/>
            <a:ext cx="3014089" cy="267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859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Deep Learning - Computer Vision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6" y="1463040"/>
            <a:ext cx="4890616" cy="4770098"/>
          </a:xfrm>
        </p:spPr>
        <p:txBody>
          <a:bodyPr/>
          <a:lstStyle/>
          <a:p>
            <a:pPr fontAlgn="base"/>
            <a:r>
              <a:rPr lang="en-US" sz="2000" dirty="0"/>
              <a:t>It is a field of computer science that works on enabling computers see, identify and process images.</a:t>
            </a:r>
          </a:p>
          <a:p>
            <a:pPr fontAlgn="base"/>
            <a:r>
              <a:rPr lang="en-US" sz="2000" dirty="0"/>
              <a:t>Convolutional Neural Networks works well for most computer vision related problems.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D3F61C7-0C85-4F9C-BC27-9F8982C84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830" y="1270488"/>
            <a:ext cx="6149593" cy="461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405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Artificial Intelligence?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0FFAB55-962D-4688-81D4-822F801B72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4427" b="44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032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CNNs - How it works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AF48502-9D82-420C-9973-6D3267B99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133" y="1165508"/>
            <a:ext cx="8137733" cy="372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25B0DC6-F337-4E21-BCC7-B1E69BD67D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278" y="4888521"/>
            <a:ext cx="2453052" cy="177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408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Deep Learning – Natural Language Processing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6" y="1463039"/>
            <a:ext cx="4890616" cy="5192737"/>
          </a:xfrm>
        </p:spPr>
        <p:txBody>
          <a:bodyPr/>
          <a:lstStyle/>
          <a:p>
            <a:pPr fontAlgn="base"/>
            <a:r>
              <a:rPr lang="en-US" sz="2000" dirty="0"/>
              <a:t>A form of artificial intelligence that focuses on analyzing the human language to draw insights, create adverts, text assistance and many more.</a:t>
            </a:r>
          </a:p>
          <a:p>
            <a:pPr fontAlgn="base"/>
            <a:r>
              <a:rPr lang="en-US" sz="2000" dirty="0"/>
              <a:t>Common applications of NLP include;</a:t>
            </a:r>
          </a:p>
          <a:p>
            <a:pPr lvl="1" fontAlgn="base"/>
            <a:r>
              <a:rPr lang="en-US" sz="2000" dirty="0"/>
              <a:t>Sentimental Analysis</a:t>
            </a:r>
          </a:p>
          <a:p>
            <a:pPr lvl="1" fontAlgn="base"/>
            <a:r>
              <a:rPr lang="en-US" sz="2000" dirty="0"/>
              <a:t>Chatbots</a:t>
            </a:r>
          </a:p>
          <a:p>
            <a:pPr lvl="1" fontAlgn="base"/>
            <a:r>
              <a:rPr lang="en-US" sz="2000" dirty="0"/>
              <a:t>Machine Translation</a:t>
            </a:r>
          </a:p>
          <a:p>
            <a:pPr lvl="1" fontAlgn="base"/>
            <a:r>
              <a:rPr lang="en-US" sz="2000" dirty="0"/>
              <a:t>Text Classification</a:t>
            </a:r>
          </a:p>
          <a:p>
            <a:pPr fontAlgn="base"/>
            <a:r>
              <a:rPr lang="en-US" sz="2200" dirty="0"/>
              <a:t>In most cases, RNNs works well.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2399AA5-0340-463C-9EDF-84D295B9C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165" y="4149495"/>
            <a:ext cx="4363915" cy="239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1BCE8A-7EA8-4287-8B23-638742824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700" y="1553126"/>
            <a:ext cx="4890616" cy="229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56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RNNs - How it works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379F643-346B-476A-9EB0-82D618BCA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012" y="1223497"/>
            <a:ext cx="6747975" cy="542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35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613" y="2421746"/>
            <a:ext cx="4090517" cy="1421928"/>
          </a:xfrm>
        </p:spPr>
        <p:txBody>
          <a:bodyPr/>
          <a:lstStyle/>
          <a:p>
            <a:r>
              <a:rPr lang="en-US" sz="4800" dirty="0"/>
              <a:t>Everyday Applications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E397FF-5106-4C31-8E91-796AEA202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7DDE5B7-93F1-4010-85B1-8F63FD5044C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08223D-1560-4428-8646-6C8E60748548}"/>
              </a:ext>
            </a:extLst>
          </p:cNvPr>
          <p:cNvGrpSpPr/>
          <p:nvPr/>
        </p:nvGrpSpPr>
        <p:grpSpPr>
          <a:xfrm>
            <a:off x="5556738" y="1113358"/>
            <a:ext cx="6309837" cy="4044057"/>
            <a:chOff x="5565530" y="1482634"/>
            <a:chExt cx="6309837" cy="4044057"/>
          </a:xfrm>
        </p:grpSpPr>
        <p:pic>
          <p:nvPicPr>
            <p:cNvPr id="12290" name="Picture 2">
              <a:extLst>
                <a:ext uri="{FF2B5EF4-FFF2-40B4-BE49-F238E27FC236}">
                  <a16:creationId xmlns:a16="http://schemas.microsoft.com/office/drawing/2014/main" id="{C64F30CE-0744-4E10-82B3-BB63E3A3C20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530" y="1482635"/>
              <a:ext cx="2651613" cy="1990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>
              <a:extLst>
                <a:ext uri="{FF2B5EF4-FFF2-40B4-BE49-F238E27FC236}">
                  <a16:creationId xmlns:a16="http://schemas.microsoft.com/office/drawing/2014/main" id="{A163121F-8359-496C-B19B-DAB3481B7547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3190" y="1482634"/>
              <a:ext cx="3842177" cy="1990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4" name="Picture 6">
              <a:extLst>
                <a:ext uri="{FF2B5EF4-FFF2-40B4-BE49-F238E27FC236}">
                  <a16:creationId xmlns:a16="http://schemas.microsoft.com/office/drawing/2014/main" id="{DF1C7681-B81E-4C33-B1C1-B330D99944D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530" y="3537981"/>
              <a:ext cx="2651614" cy="1988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>
              <a:extLst>
                <a:ext uri="{FF2B5EF4-FFF2-40B4-BE49-F238E27FC236}">
                  <a16:creationId xmlns:a16="http://schemas.microsoft.com/office/drawing/2014/main" id="{3F6528C5-AF5D-4DE7-AEAA-4E134E70A902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4773" y="3537981"/>
              <a:ext cx="2651614" cy="1988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7818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E397FF-5106-4C31-8E91-796AEA202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7DDE5B7-93F1-4010-85B1-8F63FD5044C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3F11A02-1E39-4784-940C-959B8CF1CF3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481" y="412871"/>
            <a:ext cx="4963783" cy="279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45C8421F-6E96-4C74-9A98-AED5FD6E30A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63" y="412871"/>
            <a:ext cx="4396155" cy="27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427F8D1F-C23C-44E9-B54E-739A20A1882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736" y="3712430"/>
            <a:ext cx="4934528" cy="277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066A9DE3-72FF-4D9F-B27A-7250C34FFE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446" y="3697533"/>
            <a:ext cx="1563588" cy="277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974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4" name="Picture 8">
            <a:extLst>
              <a:ext uri="{FF2B5EF4-FFF2-40B4-BE49-F238E27FC236}">
                <a16:creationId xmlns:a16="http://schemas.microsoft.com/office/drawing/2014/main" id="{58EC4CD8-0B16-4543-A19A-030EA83E800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7" b="769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Insert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F67FDF-D697-3249-AD21-75F6353FF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821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1325880"/>
          </a:xfrm>
        </p:spPr>
        <p:txBody>
          <a:bodyPr/>
          <a:lstStyle/>
          <a:p>
            <a:r>
              <a:rPr lang="en-US" sz="2000" dirty="0"/>
              <a:t>It is the development of computer systems able to perform tasks normally requiring human intelligence.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E91527-833D-4725-99D3-2F69A3B29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t="17555" r="8907" b="6950"/>
          <a:stretch/>
        </p:blipFill>
        <p:spPr bwMode="auto">
          <a:xfrm>
            <a:off x="1929765" y="2400301"/>
            <a:ext cx="8332470" cy="414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- Highlight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1143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Machine Learning is a type of Artificial Intelligence that provides computers with the ability to </a:t>
            </a:r>
            <a:r>
              <a:rPr lang="en-US" sz="2000" dirty="0">
                <a:solidFill>
                  <a:srgbClr val="01C6FD"/>
                </a:solidFill>
              </a:rPr>
              <a:t>learn without being explicitly programmed</a:t>
            </a:r>
            <a:r>
              <a:rPr lang="en-US" sz="20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49CCE7-0664-4AB2-9F54-7E1CC3564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2828925"/>
            <a:ext cx="88011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– Learning Approaches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5649685" cy="1414384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C596D"/>
                </a:solidFill>
              </a:rPr>
              <a:t>Supervised Learning</a:t>
            </a:r>
          </a:p>
          <a:p>
            <a:pPr marL="0" indent="0">
              <a:buNone/>
            </a:pPr>
            <a:r>
              <a:rPr lang="en-US" sz="2000" dirty="0"/>
              <a:t>Learning with a </a:t>
            </a:r>
            <a:r>
              <a:rPr lang="en-US" sz="2000" dirty="0">
                <a:solidFill>
                  <a:srgbClr val="01C6FD"/>
                </a:solidFill>
              </a:rPr>
              <a:t>labeled training set</a:t>
            </a:r>
          </a:p>
          <a:p>
            <a:pPr marL="0" indent="0">
              <a:buNone/>
            </a:pPr>
            <a:r>
              <a:rPr lang="en-US" sz="2000" dirty="0"/>
              <a:t>Example: email spam detector with training data of already labeled emails.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B69B8326-5F9B-4DC3-B5B7-EC803FB7FDEC}"/>
              </a:ext>
            </a:extLst>
          </p:cNvPr>
          <p:cNvSpPr txBox="1">
            <a:spLocks/>
          </p:cNvSpPr>
          <p:nvPr/>
        </p:nvSpPr>
        <p:spPr>
          <a:xfrm>
            <a:off x="6096000" y="1463040"/>
            <a:ext cx="5649685" cy="1414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0C596D"/>
                </a:solidFill>
              </a:rPr>
              <a:t>Unsupervised Learning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1C6FD"/>
                </a:solidFill>
              </a:rPr>
              <a:t>Discovering patterns</a:t>
            </a:r>
            <a:r>
              <a:rPr lang="en-US" sz="2000" dirty="0"/>
              <a:t> in unlabeled data</a:t>
            </a:r>
          </a:p>
          <a:p>
            <a:pPr marL="0" indent="0">
              <a:buNone/>
            </a:pPr>
            <a:r>
              <a:rPr lang="en-US" sz="2000" dirty="0"/>
              <a:t>Example: cluster bank customers based on age.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BE3DBE-1366-4D19-97D3-6DD4FF85C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" t="17611" r="55746"/>
          <a:stretch/>
        </p:blipFill>
        <p:spPr bwMode="auto">
          <a:xfrm>
            <a:off x="1283676" y="3980577"/>
            <a:ext cx="2444262" cy="223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72FED70-0224-4A1F-8B6D-178E5C037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5" t="13987" r="3894" b="3624"/>
          <a:stretch/>
        </p:blipFill>
        <p:spPr bwMode="auto">
          <a:xfrm>
            <a:off x="7698710" y="3980577"/>
            <a:ext cx="2444263" cy="223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034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– Problem Types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6D3CB-A917-4BDF-94C8-1ABDD32CC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1389184"/>
            <a:ext cx="72199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52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Machine Learning Algorithms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39"/>
            <a:ext cx="5048877" cy="5219115"/>
          </a:xfrm>
        </p:spPr>
        <p:txBody>
          <a:bodyPr/>
          <a:lstStyle/>
          <a:p>
            <a:r>
              <a:rPr lang="en-US" sz="2000" dirty="0"/>
              <a:t>Linear Regression</a:t>
            </a:r>
          </a:p>
          <a:p>
            <a:r>
              <a:rPr lang="en-US" sz="2000" dirty="0"/>
              <a:t>Logistic Regression</a:t>
            </a:r>
          </a:p>
          <a:p>
            <a:r>
              <a:rPr lang="en-US" sz="2000" dirty="0"/>
              <a:t>Decision Trees</a:t>
            </a:r>
          </a:p>
          <a:p>
            <a:r>
              <a:rPr lang="en-US" sz="2000" dirty="0"/>
              <a:t>Naive Bayes</a:t>
            </a:r>
          </a:p>
          <a:p>
            <a:r>
              <a:rPr lang="en-US" sz="2000" dirty="0"/>
              <a:t>K-Nearest Neighbors</a:t>
            </a:r>
          </a:p>
          <a:p>
            <a:r>
              <a:rPr lang="en-US" sz="2000" dirty="0"/>
              <a:t>Support Vector Machines (SVM)</a:t>
            </a:r>
          </a:p>
          <a:p>
            <a:r>
              <a:rPr lang="en-US" sz="2000" dirty="0"/>
              <a:t>Bagging and Random Forest</a:t>
            </a:r>
          </a:p>
          <a:p>
            <a:r>
              <a:rPr lang="en-US" sz="2000" dirty="0"/>
              <a:t>Boosting (AdaBoost and </a:t>
            </a:r>
            <a:r>
              <a:rPr lang="en-US" sz="2000" dirty="0" err="1"/>
              <a:t>XGBoost</a:t>
            </a:r>
            <a:r>
              <a:rPr lang="en-US" sz="2000" dirty="0"/>
              <a:t> )</a:t>
            </a:r>
          </a:p>
          <a:p>
            <a:r>
              <a:rPr lang="en-US" sz="2000" dirty="0" err="1"/>
              <a:t>Apriori</a:t>
            </a:r>
            <a:r>
              <a:rPr lang="en-US" sz="2000" dirty="0"/>
              <a:t> Algorithm</a:t>
            </a:r>
          </a:p>
          <a:p>
            <a:r>
              <a:rPr lang="en-US" sz="2000" dirty="0"/>
              <a:t>K-means clustering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BA1C0AE1-F09F-4C1E-872B-A3171BF0A467}"/>
              </a:ext>
            </a:extLst>
          </p:cNvPr>
          <p:cNvSpPr/>
          <p:nvPr/>
        </p:nvSpPr>
        <p:spPr>
          <a:xfrm>
            <a:off x="6096000" y="1463039"/>
            <a:ext cx="1321777" cy="41728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BEABE51-AB1D-40B2-8262-AC6FD0DF8EAD}"/>
              </a:ext>
            </a:extLst>
          </p:cNvPr>
          <p:cNvSpPr/>
          <p:nvPr/>
        </p:nvSpPr>
        <p:spPr>
          <a:xfrm>
            <a:off x="6096000" y="5741377"/>
            <a:ext cx="1321777" cy="9407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D3445-95F8-459B-AFFE-81C3F1818D6D}"/>
              </a:ext>
            </a:extLst>
          </p:cNvPr>
          <p:cNvSpPr txBox="1"/>
          <p:nvPr/>
        </p:nvSpPr>
        <p:spPr>
          <a:xfrm>
            <a:off x="7702061" y="3364788"/>
            <a:ext cx="338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C6FD"/>
                </a:solidFill>
              </a:rPr>
              <a:t>Supervised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229BD-5648-4236-BCA4-61B35BB8AD73}"/>
              </a:ext>
            </a:extLst>
          </p:cNvPr>
          <p:cNvSpPr txBox="1"/>
          <p:nvPr/>
        </p:nvSpPr>
        <p:spPr>
          <a:xfrm>
            <a:off x="7702061" y="6007762"/>
            <a:ext cx="338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C6FD"/>
                </a:solidFill>
              </a:rPr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142645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Deep </a:t>
            </a:r>
            <a:r>
              <a:rPr lang="en-US" dirty="0" err="1"/>
              <a:t>Learing</a:t>
            </a:r>
            <a:r>
              <a:rPr lang="en-US" dirty="0"/>
              <a:t>?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0FFAB55-962D-4688-81D4-822F801B72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4427" b="44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026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5649685" cy="4480560"/>
          </a:xfrm>
        </p:spPr>
        <p:txBody>
          <a:bodyPr/>
          <a:lstStyle/>
          <a:p>
            <a:r>
              <a:rPr lang="en-US" sz="2000" dirty="0"/>
              <a:t>An algorithm that derive meaning out of data by using a hierarchy of multiple layers that </a:t>
            </a:r>
            <a:r>
              <a:rPr lang="en-US" sz="2000" dirty="0">
                <a:solidFill>
                  <a:srgbClr val="01C6FD"/>
                </a:solidFill>
              </a:rPr>
              <a:t>mimic the neural networks of our brain</a:t>
            </a:r>
            <a:r>
              <a:rPr lang="en-US" sz="2000" dirty="0"/>
              <a:t>.</a:t>
            </a:r>
          </a:p>
          <a:p>
            <a:r>
              <a:rPr lang="en-US" sz="2000" dirty="0"/>
              <a:t>Deep learning algorithms are exceptional effective at learning patterns.</a:t>
            </a:r>
          </a:p>
          <a:p>
            <a:r>
              <a:rPr lang="en-US" sz="2000" dirty="0"/>
              <a:t>Providing a deep learning system with tons of information increases it’s ability to understand it, and respond in useful ways.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582F2F2-A3DB-4BD6-8CD4-71C825BD9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106" y="1635369"/>
            <a:ext cx="4835366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999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89715846_Ocean presentation_RVA_v4.potx" id="{354FE8D4-E883-4E79-A422-6A1915D44872}" vid="{AAC9F203-D7BC-4B95-936D-67F55828A5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9B7651-08C1-49A1-AFE9-4E4CD342176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C3D7A05-DE9A-4773-A113-AAE964924F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E2C315-492F-482C-BE04-955377E16A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0</TotalTime>
  <Words>779</Words>
  <Application>Microsoft Office PowerPoint</Application>
  <PresentationFormat>Widescreen</PresentationFormat>
  <Paragraphs>99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Century Gothic</vt:lpstr>
      <vt:lpstr>Office Theme</vt:lpstr>
      <vt:lpstr>Introduction to Deep Learning</vt:lpstr>
      <vt:lpstr>What is Artificial Intelligence?</vt:lpstr>
      <vt:lpstr>Artificial Intelligence</vt:lpstr>
      <vt:lpstr>Machine Learning - Highlight </vt:lpstr>
      <vt:lpstr>Machine Learning – Learning Approaches </vt:lpstr>
      <vt:lpstr>Machine Learning – Problem Types </vt:lpstr>
      <vt:lpstr>Popular Machine Learning Algorithms</vt:lpstr>
      <vt:lpstr>What is Deep Learing?</vt:lpstr>
      <vt:lpstr>Deep Learning</vt:lpstr>
      <vt:lpstr>Deep Learning -  Neural Networks</vt:lpstr>
      <vt:lpstr>Deep Learning -  The Neuron</vt:lpstr>
      <vt:lpstr>Deep Learning -  Popular types of Neural Networks</vt:lpstr>
      <vt:lpstr>A brief history</vt:lpstr>
      <vt:lpstr>A long time ago …</vt:lpstr>
      <vt:lpstr>Deep Learning in Computer Vision</vt:lpstr>
      <vt:lpstr>Why deep learning in impacting the world now?</vt:lpstr>
      <vt:lpstr>Deep Learning vs Machine Learning</vt:lpstr>
      <vt:lpstr>Applications of Deep Learning</vt:lpstr>
      <vt:lpstr>Deep Learning - Computer Vision</vt:lpstr>
      <vt:lpstr>CNNs - How it works</vt:lpstr>
      <vt:lpstr>Deep Learning – Natural Language Processing</vt:lpstr>
      <vt:lpstr>RNNs - How it works</vt:lpstr>
      <vt:lpstr>Everyday Applications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2020-02-20T01:08:16Z</dcterms:created>
  <dcterms:modified xsi:type="dcterms:W3CDTF">2020-02-28T21:43:41Z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